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3.xml" ContentType="application/vnd.openxmlformats-officedocument.drawingml.chart+xml"/>
  <Default Extension="xlsx" ContentType="application/vnd.openxmlformats-officedocument.spreadsheetml.sheet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7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5;&#1086;&#1083;&#1100;&#1079;&#1086;&#1074;&#1072;&#1090;&#1077;&#1083;&#1100;\AppData\Local\Temp\&#1082;&#1086;&#1084;&#1080;&#1089;&#1089;&#1080;&#1080;%20&#1080;&#1090;&#1086;&#1075;&#1080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&#1055;&#1086;&#1083;&#1100;&#1079;&#1086;&#1074;&#1072;&#1090;&#1077;&#1083;&#1100;\AppData\Local\Temp\&#1082;&#1086;&#1084;&#1080;&#1089;&#1089;&#1080;&#1080;%20&#1080;&#1090;&#1086;&#1075;&#1080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0;&#1090;&#1093;&#1091;&#1085;\Desktop\&#1076;&#1077;&#1103;&#1090;&#1077;&#1083;&#1100;&#1085;&#1086;&#1089;&#1090;&#1100;%20&#1094;&#1087;&#1087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2;&#1080;&#1090;&#1093;&#1091;&#1085;\Desktop\&#1076;&#1077;&#1103;&#1090;&#1077;&#1083;&#1100;&#1085;&#1086;&#1089;&#1090;&#1100;%20&#1094;&#1087;&#108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dLbls>
            <c:dLbl>
              <c:idx val="0"/>
              <c:layout>
                <c:manualLayout>
                  <c:x val="-2.7401692144125142E-17"/>
                  <c:y val="0.14815020553271871"/>
                </c:manualLayout>
              </c:layout>
              <c:showVal val="1"/>
            </c:dLbl>
            <c:dLbl>
              <c:idx val="1"/>
              <c:layout>
                <c:manualLayout>
                  <c:x val="2.9893100389975585E-3"/>
                  <c:y val="0.11757952820057047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9.8766803688479399E-2"/>
                </c:manualLayout>
              </c:layout>
              <c:showVal val="1"/>
            </c:dLbl>
            <c:showVal val="1"/>
          </c:dLbls>
          <c:cat>
            <c:strRef>
              <c:f>Лист1!$C$19:$E$19</c:f>
              <c:strCache>
                <c:ptCount val="3"/>
                <c:pt idx="0">
                  <c:v>Подано заявок 1472</c:v>
                </c:pt>
                <c:pt idx="1">
                  <c:v>Допущено до комисии 1121</c:v>
                </c:pt>
                <c:pt idx="2">
                  <c:v>Получили субсиидию 841</c:v>
                </c:pt>
              </c:strCache>
            </c:strRef>
          </c:cat>
          <c:val>
            <c:numRef>
              <c:f>Лист1!$C$20:$E$20</c:f>
              <c:numCache>
                <c:formatCode>0%</c:formatCode>
                <c:ptCount val="3"/>
                <c:pt idx="0">
                  <c:v>1</c:v>
                </c:pt>
                <c:pt idx="1">
                  <c:v>0.76000000000000123</c:v>
                </c:pt>
                <c:pt idx="2">
                  <c:v>0.56999999999999995</c:v>
                </c:pt>
              </c:numCache>
            </c:numRef>
          </c:val>
        </c:ser>
        <c:shape val="box"/>
        <c:axId val="58189312"/>
        <c:axId val="58190848"/>
        <c:axId val="0"/>
      </c:bar3DChart>
      <c:catAx>
        <c:axId val="58189312"/>
        <c:scaling>
          <c:orientation val="minMax"/>
        </c:scaling>
        <c:axPos val="b"/>
        <c:tickLblPos val="nextTo"/>
        <c:crossAx val="58190848"/>
        <c:crosses val="autoZero"/>
        <c:auto val="1"/>
        <c:lblAlgn val="ctr"/>
        <c:lblOffset val="100"/>
      </c:catAx>
      <c:valAx>
        <c:axId val="58190848"/>
        <c:scaling>
          <c:orientation val="minMax"/>
        </c:scaling>
        <c:axPos val="l"/>
        <c:majorGridlines/>
        <c:numFmt formatCode="0%" sourceLinked="1"/>
        <c:tickLblPos val="nextTo"/>
        <c:crossAx val="5818931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2"/>
  <c:chart>
    <c:autoTitleDeleted val="1"/>
    <c:view3D>
      <c:rotX val="30"/>
      <c:perspective val="30"/>
    </c:view3D>
    <c:plotArea>
      <c:layout/>
      <c:pie3DChart>
        <c:varyColors val="1"/>
        <c:ser>
          <c:idx val="1"/>
          <c:order val="1"/>
          <c:dLbls>
            <c:dLbl>
              <c:idx val="0"/>
              <c:layout>
                <c:manualLayout>
                  <c:x val="-0.28847640117281742"/>
                  <c:y val="-0.18716723782827577"/>
                </c:manualLayout>
              </c:layout>
              <c:showCatName val="1"/>
              <c:showPercent val="1"/>
            </c:dLbl>
            <c:dLbl>
              <c:idx val="2"/>
              <c:layout>
                <c:manualLayout>
                  <c:x val="3.2873702438859544E-2"/>
                  <c:y val="-0.13257009904882364"/>
                </c:manualLayout>
              </c:layout>
              <c:showCatName val="1"/>
              <c:showPercent val="1"/>
            </c:dLbl>
            <c:dLbl>
              <c:idx val="4"/>
              <c:layout>
                <c:manualLayout>
                  <c:x val="-6.3457924964858983E-2"/>
                  <c:y val="1.424521207045369E-2"/>
                </c:manualLayout>
              </c:layout>
              <c:showCatName val="1"/>
              <c:showPercent val="1"/>
            </c:dLbl>
            <c:showCatName val="1"/>
            <c:showPercent val="1"/>
            <c:showLeaderLines val="1"/>
          </c:dLbls>
          <c:cat>
            <c:strRef>
              <c:f>Лист1!$C$6:$C$11</c:f>
              <c:strCache>
                <c:ptCount val="6"/>
                <c:pt idx="0">
                  <c:v>Лизинг</c:v>
                </c:pt>
                <c:pt idx="1">
                  <c:v>С/х</c:v>
                </c:pt>
                <c:pt idx="2">
                  <c:v>Образовательные гранты</c:v>
                </c:pt>
                <c:pt idx="3">
                  <c:v>Кластеры</c:v>
                </c:pt>
                <c:pt idx="4">
                  <c:v>Техприсоединение</c:v>
                </c:pt>
                <c:pt idx="5">
                  <c:v>Инновации</c:v>
                </c:pt>
              </c:strCache>
            </c:strRef>
          </c:cat>
          <c:val>
            <c:numRef>
              <c:f>Лист1!$D$6:$D$11</c:f>
              <c:numCache>
                <c:formatCode>General</c:formatCode>
                <c:ptCount val="6"/>
                <c:pt idx="0">
                  <c:v>690</c:v>
                </c:pt>
                <c:pt idx="1">
                  <c:v>9</c:v>
                </c:pt>
                <c:pt idx="2">
                  <c:v>86</c:v>
                </c:pt>
                <c:pt idx="3">
                  <c:v>192</c:v>
                </c:pt>
                <c:pt idx="4">
                  <c:v>33</c:v>
                </c:pt>
                <c:pt idx="5">
                  <c:v>111</c:v>
                </c:pt>
              </c:numCache>
            </c:numRef>
          </c:val>
        </c:ser>
        <c:ser>
          <c:idx val="0"/>
          <c:order val="0"/>
          <c:tx>
            <c:strRef>
              <c:f>Лист1!$D$5</c:f>
              <c:strCache>
                <c:ptCount val="1"/>
                <c:pt idx="0">
                  <c:v>Всего участников</c:v>
                </c:pt>
              </c:strCache>
            </c:strRef>
          </c:tx>
          <c:explosion val="25"/>
          <c:dLbls>
            <c:delete val="1"/>
          </c:dLbls>
          <c:cat>
            <c:strRef>
              <c:f>Лист1!$C$6:$C$14</c:f>
              <c:strCache>
                <c:ptCount val="9"/>
                <c:pt idx="0">
                  <c:v>Лизинг</c:v>
                </c:pt>
                <c:pt idx="1">
                  <c:v>С/х</c:v>
                </c:pt>
                <c:pt idx="2">
                  <c:v>Образовательные гранты</c:v>
                </c:pt>
                <c:pt idx="3">
                  <c:v>Кластеры</c:v>
                </c:pt>
                <c:pt idx="4">
                  <c:v>Техприсоединение</c:v>
                </c:pt>
                <c:pt idx="5">
                  <c:v>Инновации</c:v>
                </c:pt>
                <c:pt idx="8">
                  <c:v>Итого</c:v>
                </c:pt>
              </c:strCache>
            </c:strRef>
          </c:cat>
          <c:val>
            <c:numRef>
              <c:f>Лист1!$D$6:$D$14</c:f>
              <c:numCache>
                <c:formatCode>General</c:formatCode>
                <c:ptCount val="9"/>
                <c:pt idx="0">
                  <c:v>690</c:v>
                </c:pt>
                <c:pt idx="1">
                  <c:v>9</c:v>
                </c:pt>
                <c:pt idx="2">
                  <c:v>86</c:v>
                </c:pt>
                <c:pt idx="3">
                  <c:v>192</c:v>
                </c:pt>
                <c:pt idx="4">
                  <c:v>33</c:v>
                </c:pt>
                <c:pt idx="5">
                  <c:v>111</c:v>
                </c:pt>
                <c:pt idx="8">
                  <c:v>1121</c:v>
                </c:pt>
              </c:numCache>
            </c:numRef>
          </c:val>
        </c:ser>
        <c:dLbls>
          <c:showCatName val="1"/>
          <c:showPercent val="1"/>
        </c:dLbls>
      </c:pie3DChart>
    </c:plotArea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42"/>
  <c:chart>
    <c:title>
      <c:tx>
        <c:rich>
          <a:bodyPr/>
          <a:lstStyle/>
          <a:p>
            <a:pPr>
              <a:defRPr/>
            </a:pPr>
            <a:r>
              <a:rPr lang="ru-RU"/>
              <a:t>Структура участников конкурса </a:t>
            </a:r>
          </a:p>
          <a:p>
            <a:pPr>
              <a:defRPr/>
            </a:pPr>
            <a:r>
              <a:rPr lang="ru-RU"/>
              <a:t>"Лизинг-Грант" 2013 года по отраслям</a:t>
            </a:r>
          </a:p>
        </c:rich>
      </c:tx>
      <c:layout>
        <c:manualLayout>
          <c:xMode val="edge"/>
          <c:yMode val="edge"/>
          <c:x val="1.2326115485564305E-3"/>
          <c:y val="0"/>
        </c:manualLayout>
      </c:layout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5.8790573053368343E-2"/>
          <c:y val="0.26717585301837271"/>
          <c:w val="0.55917989938757673"/>
          <c:h val="0.70890755322251398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Структура участников конкурса "Лизинг-Грант" 2013 года по отраслям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Лист1!$A$2:$A$17</c:f>
              <c:strCache>
                <c:ptCount val="16"/>
                <c:pt idx="0">
                  <c:v>Сельское хозяйство</c:v>
                </c:pt>
                <c:pt idx="1">
                  <c:v>Строительство</c:v>
                </c:pt>
                <c:pt idx="2">
                  <c:v>Металлообработка</c:v>
                </c:pt>
                <c:pt idx="3">
                  <c:v>Химическая промышленность</c:v>
                </c:pt>
                <c:pt idx="4">
                  <c:v>Машиностроение</c:v>
                </c:pt>
                <c:pt idx="5">
                  <c:v>Деревообработка</c:v>
                </c:pt>
                <c:pt idx="6">
                  <c:v>Легкая промышленность</c:v>
                </c:pt>
                <c:pt idx="7">
                  <c:v>Пищевая промышленность</c:v>
                </c:pt>
                <c:pt idx="8">
                  <c:v>Переработка вторсырья</c:v>
                </c:pt>
                <c:pt idx="9">
                  <c:v>Электротехническая промышленность</c:v>
                </c:pt>
                <c:pt idx="10">
                  <c:v>Услуги перевозок</c:v>
                </c:pt>
                <c:pt idx="11">
                  <c:v>Прочие отрасли</c:v>
                </c:pt>
                <c:pt idx="12">
                  <c:v>Медицина</c:v>
                </c:pt>
                <c:pt idx="13">
                  <c:v>Издательская деятельность</c:v>
                </c:pt>
                <c:pt idx="14">
                  <c:v>Металлургия</c:v>
                </c:pt>
                <c:pt idx="15">
                  <c:v>ЖКХ</c:v>
                </c:pt>
              </c:strCache>
            </c:strRef>
          </c:cat>
          <c:val>
            <c:numRef>
              <c:f>Лист1!$B$2:$B$17</c:f>
              <c:numCache>
                <c:formatCode>0.00%</c:formatCode>
                <c:ptCount val="16"/>
                <c:pt idx="0" formatCode="0%">
                  <c:v>0.32000000000000062</c:v>
                </c:pt>
                <c:pt idx="1">
                  <c:v>0.17540000000000031</c:v>
                </c:pt>
                <c:pt idx="2" formatCode="0%">
                  <c:v>0.12000000000000002</c:v>
                </c:pt>
                <c:pt idx="3">
                  <c:v>8.1000000000000003E-2</c:v>
                </c:pt>
                <c:pt idx="4">
                  <c:v>4.8599999999999997E-2</c:v>
                </c:pt>
                <c:pt idx="5">
                  <c:v>4.6300000000000001E-2</c:v>
                </c:pt>
                <c:pt idx="6">
                  <c:v>4.3999999999999997E-2</c:v>
                </c:pt>
                <c:pt idx="7">
                  <c:v>3.6999999999999998E-2</c:v>
                </c:pt>
                <c:pt idx="8">
                  <c:v>3.4700000000000002E-2</c:v>
                </c:pt>
                <c:pt idx="9">
                  <c:v>2.3099999999999999E-2</c:v>
                </c:pt>
                <c:pt idx="10">
                  <c:v>2.0799999999999999E-2</c:v>
                </c:pt>
                <c:pt idx="11">
                  <c:v>1.9000000000000034E-2</c:v>
                </c:pt>
                <c:pt idx="12">
                  <c:v>1.1599999999999996E-2</c:v>
                </c:pt>
                <c:pt idx="13">
                  <c:v>9.3000000000000253E-3</c:v>
                </c:pt>
                <c:pt idx="14">
                  <c:v>6.9000000000000129E-3</c:v>
                </c:pt>
                <c:pt idx="15">
                  <c:v>2.3000000000000043E-3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9620548993875753"/>
          <c:y val="3.8274424030329539E-2"/>
          <c:w val="0.28712784339457614"/>
          <c:h val="0.96115485564304481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2"/>
  <c:chart>
    <c:title>
      <c:tx>
        <c:rich>
          <a:bodyPr/>
          <a:lstStyle/>
          <a:p>
            <a:pPr>
              <a:defRPr/>
            </a:pPr>
            <a:r>
              <a:rPr lang="ru-RU"/>
              <a:t>Анализ организационной работы  Центра Поддержки Предпринимательства за 2013 год для решения поставленных МЭ РТ задач</a:t>
            </a:r>
          </a:p>
        </c:rich>
      </c:tx>
      <c:layout>
        <c:manualLayout>
          <c:xMode val="edge"/>
          <c:yMode val="edge"/>
          <c:x val="8.5353017380978093E-4"/>
          <c:y val="0"/>
        </c:manualLayout>
      </c:layout>
    </c:title>
    <c:view3D>
      <c:rotX val="43"/>
      <c:perspective val="30"/>
    </c:view3D>
    <c:plotArea>
      <c:layout>
        <c:manualLayout>
          <c:layoutTarget val="inner"/>
          <c:xMode val="edge"/>
          <c:yMode val="edge"/>
          <c:x val="4.788287916889971E-2"/>
          <c:y val="0.14396743400705542"/>
          <c:w val="0.52188552188552151"/>
          <c:h val="0.7426580536656234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 </c:v>
                </c:pt>
              </c:strCache>
            </c:strRef>
          </c:tx>
          <c:explosion val="25"/>
          <c:dLbls>
            <c:showPercent val="1"/>
            <c:showLeaderLines val="1"/>
          </c:dLbls>
          <c:cat>
            <c:strRef>
              <c:f>Лист1!$A$2:$A$8</c:f>
              <c:strCache>
                <c:ptCount val="7"/>
                <c:pt idx="0">
                  <c:v>Встреча с предпринимателями – участниками программ поддержки малого и среднего предпринимательства</c:v>
                </c:pt>
                <c:pt idx="1">
                  <c:v>Совещание в администрации по вопросам государственной поддержки</c:v>
                </c:pt>
                <c:pt idx="2">
                  <c:v>Участие в форумах и конференциях</c:v>
                </c:pt>
                <c:pt idx="3">
                  <c:v>Организация совещаний совместно с  предпринимателями</c:v>
                </c:pt>
                <c:pt idx="4">
                  <c:v>Организация в подготовке съемок информационного ролика по поддержке малого и среднего предпринимательства</c:v>
                </c:pt>
                <c:pt idx="5">
                  <c:v>Встреча со СМИ</c:v>
                </c:pt>
                <c:pt idx="6">
                  <c:v>Совещание с представителями лизинговых и консалтинговых компаний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32</c:v>
                </c:pt>
                <c:pt idx="1">
                  <c:v>24</c:v>
                </c:pt>
                <c:pt idx="2">
                  <c:v>21</c:v>
                </c:pt>
                <c:pt idx="3">
                  <c:v>16</c:v>
                </c:pt>
                <c:pt idx="4">
                  <c:v>14</c:v>
                </c:pt>
                <c:pt idx="5">
                  <c:v>7</c:v>
                </c:pt>
                <c:pt idx="6">
                  <c:v>6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58754208754208759"/>
          <c:y val="0.21564129483814526"/>
          <c:w val="0.39898989898990017"/>
          <c:h val="0.7548212306794988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42"/>
  <c:chart>
    <c:title>
      <c:tx>
        <c:rich>
          <a:bodyPr/>
          <a:lstStyle/>
          <a:p>
            <a:pPr>
              <a:defRPr/>
            </a:pPr>
            <a:r>
              <a:rPr lang="ru-RU"/>
              <a:t>Анализ загрузки представительств ЦПП РТ в городах и муниципальных районах по своим «кустам»</a:t>
            </a:r>
          </a:p>
        </c:rich>
      </c:tx>
      <c:layout/>
    </c:title>
    <c:view3D>
      <c:rotX val="43"/>
      <c:perspective val="30"/>
    </c:view3D>
    <c:plotArea>
      <c:layout>
        <c:manualLayout>
          <c:layoutTarget val="inner"/>
          <c:xMode val="edge"/>
          <c:yMode val="edge"/>
          <c:x val="6.837729439471754E-3"/>
          <c:y val="0.22076226204613347"/>
          <c:w val="0.69393744592774209"/>
          <c:h val="0.74900017497812865"/>
        </c:manualLayout>
      </c:layout>
      <c:pie3DChart>
        <c:varyColors val="1"/>
        <c:ser>
          <c:idx val="0"/>
          <c:order val="0"/>
          <c:tx>
            <c:strRef>
              <c:f>Лист1!$B$15</c:f>
              <c:strCache>
                <c:ptCount val="1"/>
                <c:pt idx="0">
                  <c:v> </c:v>
                </c:pt>
              </c:strCache>
            </c:strRef>
          </c:tx>
          <c:explosion val="25"/>
          <c:dLbls>
            <c:showPercent val="1"/>
            <c:showLeaderLines val="1"/>
          </c:dLbls>
          <c:cat>
            <c:strRef>
              <c:f>Лист1!$A$16:$A$23</c:f>
              <c:strCache>
                <c:ptCount val="8"/>
                <c:pt idx="0">
                  <c:v>Казань</c:v>
                </c:pt>
                <c:pt idx="1">
                  <c:v>Актанышский МР</c:v>
                </c:pt>
                <c:pt idx="2">
                  <c:v>Арский МР</c:v>
                </c:pt>
                <c:pt idx="3">
                  <c:v>Набережно-Челнинский МР</c:v>
                </c:pt>
                <c:pt idx="4">
                  <c:v>Чистопольский МР</c:v>
                </c:pt>
                <c:pt idx="5">
                  <c:v>Нижнекамский МР</c:v>
                </c:pt>
                <c:pt idx="6">
                  <c:v>Альметьевский МР</c:v>
                </c:pt>
                <c:pt idx="7">
                  <c:v>Буинский МР</c:v>
                </c:pt>
              </c:strCache>
            </c:strRef>
          </c:cat>
          <c:val>
            <c:numRef>
              <c:f>Лист1!$B$16:$B$23</c:f>
              <c:numCache>
                <c:formatCode>General</c:formatCode>
                <c:ptCount val="8"/>
                <c:pt idx="0">
                  <c:v>32</c:v>
                </c:pt>
                <c:pt idx="1">
                  <c:v>30</c:v>
                </c:pt>
                <c:pt idx="2">
                  <c:v>20</c:v>
                </c:pt>
                <c:pt idx="3">
                  <c:v>12</c:v>
                </c:pt>
                <c:pt idx="4">
                  <c:v>8</c:v>
                </c:pt>
                <c:pt idx="5">
                  <c:v>8</c:v>
                </c:pt>
                <c:pt idx="6">
                  <c:v>7</c:v>
                </c:pt>
                <c:pt idx="7">
                  <c:v>3</c:v>
                </c:pt>
              </c:numCache>
            </c:numRef>
          </c:val>
        </c:ser>
        <c:dLbls>
          <c:showPercent val="1"/>
        </c:dLbls>
      </c:pie3DChart>
    </c:plotArea>
    <c:legend>
      <c:legendPos val="r"/>
      <c:layout>
        <c:manualLayout>
          <c:xMode val="edge"/>
          <c:yMode val="edge"/>
          <c:x val="0.68514415414127494"/>
          <c:y val="0.19091996833279362"/>
          <c:w val="0.30612742379053037"/>
          <c:h val="0.77737893890868115"/>
        </c:manualLayout>
      </c:layout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0.57083</cdr:x>
      <cdr:y>0.86111</cdr:y>
    </cdr:from>
    <cdr:to>
      <cdr:x>0.96667</cdr:x>
      <cdr:y>0.9375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609850" y="2362200"/>
          <a:ext cx="1809750" cy="20955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256490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Министерство экономики    (Центр </a:t>
            </a:r>
            <a:r>
              <a:rPr lang="ru-RU" b="1" dirty="0" smtClean="0">
                <a:solidFill>
                  <a:srgbClr val="002060"/>
                </a:solidFill>
              </a:rPr>
              <a:t>поддержки предпринимательства </a:t>
            </a:r>
            <a:r>
              <a:rPr lang="ru-RU" b="1" dirty="0" smtClean="0">
                <a:solidFill>
                  <a:srgbClr val="002060"/>
                </a:solidFill>
              </a:rPr>
              <a:t>) Республики Татарстан </a:t>
            </a:r>
            <a:r>
              <a:rPr lang="ru-RU" dirty="0" smtClean="0">
                <a:solidFill>
                  <a:srgbClr val="002060"/>
                </a:solidFill>
              </a:rPr>
              <a:t/>
            </a:r>
            <a:br>
              <a:rPr lang="ru-RU" dirty="0" smtClean="0">
                <a:solidFill>
                  <a:srgbClr val="002060"/>
                </a:solidFill>
              </a:rPr>
            </a:b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07904" y="5877272"/>
            <a:ext cx="24144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Казань, 2014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88640"/>
            <a:ext cx="6984776" cy="936104"/>
          </a:xfrm>
        </p:spPr>
        <p:txBody>
          <a:bodyPr>
            <a:noAutofit/>
          </a:bodyPr>
          <a:lstStyle/>
          <a:p>
            <a:r>
              <a:rPr lang="ru-RU" sz="2800" dirty="0" smtClean="0"/>
              <a:t>Работа с программами поддержки МСП (МЭ РТ)</a:t>
            </a:r>
            <a:endParaRPr lang="ru-RU" sz="2800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395536" y="1268760"/>
          <a:ext cx="8496944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60648"/>
            <a:ext cx="7005464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Анализ заявок с разбивкой по программам поддержки МСП</a:t>
            </a:r>
            <a:endParaRPr lang="ru-RU" sz="2800" dirty="0"/>
          </a:p>
        </p:txBody>
      </p:sp>
      <p:graphicFrame>
        <p:nvGraphicFramePr>
          <p:cNvPr id="3" name="Диаграмма 2"/>
          <p:cNvGraphicFramePr/>
          <p:nvPr/>
        </p:nvGraphicFramePr>
        <p:xfrm>
          <a:off x="539552" y="1556792"/>
          <a:ext cx="828092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/>
          <p:nvPr/>
        </p:nvGraphicFramePr>
        <p:xfrm>
          <a:off x="-58737" y="0"/>
          <a:ext cx="8951217" cy="6669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Прямая соединительная линия 27"/>
          <p:cNvCxnSpPr/>
          <p:nvPr/>
        </p:nvCxnSpPr>
        <p:spPr>
          <a:xfrm>
            <a:off x="1907704" y="3068960"/>
            <a:ext cx="5472608" cy="0"/>
          </a:xfrm>
          <a:prstGeom prst="line">
            <a:avLst/>
          </a:prstGeom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26" name="Рисунок 25" descr="Рисунок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Прямоугольник 7"/>
          <p:cNvSpPr/>
          <p:nvPr/>
        </p:nvSpPr>
        <p:spPr>
          <a:xfrm>
            <a:off x="683568" y="1340768"/>
            <a:ext cx="7920880" cy="11521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Федеральный бюджет 21 млн. руб.</a:t>
            </a:r>
            <a:b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течение февраля пройдет полный просчет рынка и возможностей по каждому из нижеприведенных направлений  для эффективного распределения средств РФ и выполнения задачи МЭР РФ и МЭ РТ</a:t>
            </a:r>
          </a:p>
          <a:p>
            <a:pPr algn="ctr"/>
            <a:endParaRPr lang="ru-RU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83568" y="2420888"/>
            <a:ext cx="2448272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Семинары для предпринимателей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419872" y="2420888"/>
            <a:ext cx="2448272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Организация бухгалтерского обслуживания</a:t>
            </a:r>
          </a:p>
          <a:p>
            <a:pPr algn="ctr"/>
            <a:endParaRPr lang="ru-RU" sz="14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683568" y="3789040"/>
            <a:ext cx="2448272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Работа с грантами РТ</a:t>
            </a:r>
            <a:endParaRPr lang="ru-RU" sz="1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419872" y="3789040"/>
            <a:ext cx="2448272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Субсидирование затрат по участиям в выставках</a:t>
            </a:r>
            <a:endParaRPr lang="ru-RU" sz="1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683568" y="5157192"/>
            <a:ext cx="2448272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700" dirty="0" smtClean="0"/>
              <a:t>Услуги по подбору кредитных и иных финансовых продуктов для предпринимателей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419872" y="5157192"/>
            <a:ext cx="2448272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Патентно-лицензионное сопровождение деятельности МСБ РТ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6156176" y="2420888"/>
            <a:ext cx="2448272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Помощь в разработке маркетинговых исследований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6156176" y="3789040"/>
            <a:ext cx="2448272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Подбор персонала для предпринимателей РТ</a:t>
            </a:r>
            <a:endParaRPr lang="ru-RU" sz="1000" dirty="0" smtClean="0"/>
          </a:p>
        </p:txBody>
      </p:sp>
      <p:sp>
        <p:nvSpPr>
          <p:cNvPr id="19" name="Прямоугольник 18"/>
          <p:cNvSpPr/>
          <p:nvPr/>
        </p:nvSpPr>
        <p:spPr>
          <a:xfrm>
            <a:off x="683568" y="3789040"/>
            <a:ext cx="2448272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Разработка пакетов документов типовых обезличенных франшиз</a:t>
            </a:r>
            <a:endParaRPr lang="ru-RU" sz="1050" dirty="0" smtClean="0"/>
          </a:p>
        </p:txBody>
      </p:sp>
      <p:sp>
        <p:nvSpPr>
          <p:cNvPr id="20" name="Прямоугольник 19"/>
          <p:cNvSpPr/>
          <p:nvPr/>
        </p:nvSpPr>
        <p:spPr>
          <a:xfrm>
            <a:off x="6156176" y="5157192"/>
            <a:ext cx="2448272" cy="122413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Организация юридического сопровождения МСБ РТ</a:t>
            </a:r>
            <a:endParaRPr lang="ru-RU" sz="600" dirty="0" smtClean="0"/>
          </a:p>
        </p:txBody>
      </p:sp>
      <p:sp>
        <p:nvSpPr>
          <p:cNvPr id="21" name="Прямоугольник 20"/>
          <p:cNvSpPr/>
          <p:nvPr/>
        </p:nvSpPr>
        <p:spPr>
          <a:xfrm>
            <a:off x="6156176" y="0"/>
            <a:ext cx="2448272" cy="12241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Call-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</a:t>
            </a:r>
          </a:p>
          <a:p>
            <a:pPr algn="ctr"/>
            <a:r>
              <a:rPr lang="ru-RU" sz="1400" dirty="0" smtClean="0"/>
              <a:t>Цель - иметь возможность в кратчайшие сроки обзвонить предпринимателей РТ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683568" y="0"/>
            <a:ext cx="2448272" cy="12241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ЦПП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2014 году это:</a:t>
            </a:r>
            <a:endParaRPr lang="ru-RU" sz="1400" dirty="0" smtClean="0"/>
          </a:p>
        </p:txBody>
      </p:sp>
      <p:sp>
        <p:nvSpPr>
          <p:cNvPr id="23" name="Прямоугольник 22"/>
          <p:cNvSpPr/>
          <p:nvPr/>
        </p:nvSpPr>
        <p:spPr>
          <a:xfrm>
            <a:off x="3491880" y="0"/>
            <a:ext cx="2448272" cy="1224136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Банк Идей</a:t>
            </a:r>
            <a:endParaRPr lang="ru-RU" dirty="0" smtClean="0"/>
          </a:p>
          <a:p>
            <a:pPr algn="ctr"/>
            <a:r>
              <a:rPr lang="ru-RU" sz="1400" dirty="0" smtClean="0"/>
              <a:t>Цель – собирать проекты со всего РТ и помогать их реализации</a:t>
            </a:r>
            <a:r>
              <a:rPr lang="ru-RU" sz="1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1400" dirty="0" smtClean="0"/>
          </a:p>
        </p:txBody>
      </p:sp>
      <p:sp>
        <p:nvSpPr>
          <p:cNvPr id="24" name="Равно 23"/>
          <p:cNvSpPr/>
          <p:nvPr/>
        </p:nvSpPr>
        <p:spPr>
          <a:xfrm>
            <a:off x="3203848" y="404664"/>
            <a:ext cx="216024" cy="432048"/>
          </a:xfrm>
          <a:prstGeom prst="mathEqual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5" name="Крест 24"/>
          <p:cNvSpPr/>
          <p:nvPr/>
        </p:nvSpPr>
        <p:spPr>
          <a:xfrm>
            <a:off x="5868144" y="476672"/>
            <a:ext cx="360040" cy="360040"/>
          </a:xfrm>
          <a:prstGeom prst="plus">
            <a:avLst>
              <a:gd name="adj" fmla="val 47792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379</TotalTime>
  <Words>169</Words>
  <Application>Microsoft Office PowerPoint</Application>
  <PresentationFormat>Экран (4:3)</PresentationFormat>
  <Paragraphs>30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Министерство экономики    (Центр поддержки предпринимательства ) Республики Татарстан  </vt:lpstr>
      <vt:lpstr>Работа с программами поддержки МСП (МЭ РТ)</vt:lpstr>
      <vt:lpstr>Анализ заявок с разбивкой по программам поддержки МСП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Государственное бюджетное учреждение «Центр поддержки предпринимательства Республики Татарстан»</dc:title>
  <dc:creator>Митхун</dc:creator>
  <cp:lastModifiedBy>для всех</cp:lastModifiedBy>
  <cp:revision>35</cp:revision>
  <dcterms:created xsi:type="dcterms:W3CDTF">2014-01-22T14:44:22Z</dcterms:created>
  <dcterms:modified xsi:type="dcterms:W3CDTF">2014-02-19T07:11:03Z</dcterms:modified>
</cp:coreProperties>
</file>